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C50E-3E78-4221-BAE1-8B79E55B8B9C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0A983-CA6C-4BA7-B343-333596FA26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Шины </a:t>
            </a:r>
            <a:r>
              <a:rPr lang="en-US" dirty="0" smtClean="0"/>
              <a:t>PCI Express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sz="2400" dirty="0"/>
              <a:t>PCI </a:t>
            </a:r>
            <a:r>
              <a:rPr lang="ru-RU" sz="2400" dirty="0" err="1"/>
              <a:t>Express</a:t>
            </a:r>
            <a:r>
              <a:rPr lang="ru-RU" sz="2400" dirty="0"/>
              <a:t>- компьютерная шина, использующая программную модель шины и высокопроизводительный физический протокол, основанный на последовательной передаче данных.</a:t>
            </a:r>
          </a:p>
          <a:p>
            <a:endParaRPr lang="ru-RU" dirty="0"/>
          </a:p>
        </p:txBody>
      </p:sp>
      <p:pic>
        <p:nvPicPr>
          <p:cNvPr id="5" name="Рисунок 4" descr="WH-VG208-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00024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643050"/>
            <a:ext cx="29051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одержимое 5" descr="Безымянный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5286388"/>
            <a:ext cx="5181600" cy="1314450"/>
          </a:xfrm>
        </p:spPr>
      </p:pic>
      <p:sp>
        <p:nvSpPr>
          <p:cNvPr id="7" name="Прямоугольник 6"/>
          <p:cNvSpPr/>
          <p:nvPr/>
        </p:nvSpPr>
        <p:spPr>
          <a:xfrm>
            <a:off x="357158" y="171448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PCIe</a:t>
            </a:r>
            <a:r>
              <a:rPr lang="ru-RU" dirty="0" smtClean="0"/>
              <a:t> 1.0 составляет 2,5 Гбит/с. Для расчёта пропускной способности шины необходимо учесть дуплексность[2] и избыточность 8b/10b (8 бит в десяти). Например, дуплексная пропускная способность соединения x1 составляет:</a:t>
            </a:r>
          </a:p>
          <a:p>
            <a:r>
              <a:rPr lang="ru-RU" dirty="0" smtClean="0"/>
              <a:t>2,5 · 2 · 0,8 = 4 Гбит/с</a:t>
            </a:r>
          </a:p>
          <a:p>
            <a:r>
              <a:rPr lang="ru-RU" dirty="0" smtClean="0"/>
              <a:t>где 2,5 — </a:t>
            </a:r>
            <a:r>
              <a:rPr lang="ru-RU" dirty="0" err="1" smtClean="0"/>
              <a:t>битрейт</a:t>
            </a:r>
            <a:r>
              <a:rPr lang="ru-RU" dirty="0" smtClean="0"/>
              <a:t>, Гбит/с;</a:t>
            </a:r>
          </a:p>
          <a:p>
            <a:r>
              <a:rPr lang="ru-RU" dirty="0" smtClean="0"/>
              <a:t>2 — учёт дуплексности (</a:t>
            </a:r>
            <a:r>
              <a:rPr lang="ru-RU" dirty="0" err="1" smtClean="0"/>
              <a:t>двунаправленности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0,8 — учёт избыточности 8b/10b для 1.0 и 2.0; 0,985 — для 3.0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Центральным элементом архитектуры является корневой комплекс (</a:t>
            </a:r>
            <a:r>
              <a:rPr lang="en-US" sz="2000" dirty="0"/>
              <a:t>root complex</a:t>
            </a:r>
            <a:r>
              <a:rPr lang="ru-RU" sz="2000" dirty="0"/>
              <a:t>), соединяющий иерархию ввода-вывода с центром — процессором (одним или несколькими) и памятью. Корневой комплекс может иметь один и более портов </a:t>
            </a:r>
            <a:r>
              <a:rPr lang="en-US" sz="2000" dirty="0"/>
              <a:t>PCI Express</a:t>
            </a:r>
            <a:r>
              <a:rPr lang="ru-RU" sz="2000" dirty="0"/>
              <a:t>, каждый из этих портов определяет свой домен </a:t>
            </a:r>
            <a:r>
              <a:rPr lang="ru-RU" sz="2000" dirty="0" smtClean="0"/>
              <a:t>иерархии </a:t>
            </a:r>
            <a:r>
              <a:rPr lang="ru-RU" sz="2000" dirty="0"/>
              <a:t>(</a:t>
            </a:r>
            <a:r>
              <a:rPr lang="en-US" sz="2000" dirty="0"/>
              <a:t>hierarchy domain</a:t>
            </a:r>
            <a:r>
              <a:rPr lang="ru-RU" sz="2000" dirty="0" smtClean="0"/>
              <a:t>).</a:t>
            </a:r>
          </a:p>
          <a:p>
            <a:endParaRPr lang="ru-RU" sz="2000" dirty="0"/>
          </a:p>
        </p:txBody>
      </p:sp>
      <p:pic>
        <p:nvPicPr>
          <p:cNvPr id="9" name="Рисунок 8" descr="rovolu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3143248"/>
            <a:ext cx="5080000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sz="2400" dirty="0" err="1" smtClean="0"/>
              <a:t>HyperTransport</a:t>
            </a:r>
            <a:r>
              <a:rPr lang="en-US" sz="2400" dirty="0" smtClean="0"/>
              <a:t> - </a:t>
            </a:r>
            <a:r>
              <a:rPr lang="ru-RU" sz="2400" dirty="0" smtClean="0"/>
              <a:t> используется </a:t>
            </a:r>
            <a:r>
              <a:rPr lang="ru-RU" sz="2400" dirty="0"/>
              <a:t>пара 32-х битных соединений с частотой в 800 МГц, </a:t>
            </a:r>
            <a:endParaRPr lang="en-US" sz="2400" dirty="0" smtClean="0"/>
          </a:p>
          <a:p>
            <a:r>
              <a:rPr lang="ru-RU" sz="1500" dirty="0"/>
              <a:t>Версия Год	Частота    Ширина           </a:t>
            </a:r>
            <a:r>
              <a:rPr lang="en-US" sz="1500" dirty="0" smtClean="0"/>
              <a:t>              </a:t>
            </a:r>
            <a:r>
              <a:rPr lang="ru-RU" sz="1500" dirty="0" smtClean="0"/>
              <a:t>Максимальная </a:t>
            </a:r>
            <a:r>
              <a:rPr lang="ru-RU" sz="1500" dirty="0"/>
              <a:t>пропускная способность</a:t>
            </a:r>
          </a:p>
          <a:p>
            <a:r>
              <a:rPr lang="ru-RU" sz="1500" dirty="0"/>
              <a:t>1.0	2001	800 МГц	32 бит	                                            12,8 Гбайт/</a:t>
            </a:r>
            <a:r>
              <a:rPr lang="ru-RU" sz="1500" dirty="0" err="1"/>
              <a:t>c</a:t>
            </a:r>
            <a:endParaRPr lang="ru-RU" sz="1500" dirty="0"/>
          </a:p>
          <a:p>
            <a:r>
              <a:rPr lang="ru-RU" sz="1500" dirty="0"/>
              <a:t>1.1	2002	800 МГц	32 бит	                                            12,8 Гбайт/</a:t>
            </a:r>
            <a:r>
              <a:rPr lang="ru-RU" sz="1500" dirty="0" err="1"/>
              <a:t>c</a:t>
            </a:r>
            <a:endParaRPr lang="ru-RU" sz="1500" dirty="0"/>
          </a:p>
          <a:p>
            <a:r>
              <a:rPr lang="ru-RU" sz="1500" dirty="0"/>
              <a:t>2.0	2004	1,4 ГГц	32 бит	                                            22,4 Гбайт/</a:t>
            </a:r>
            <a:r>
              <a:rPr lang="ru-RU" sz="1500" dirty="0" err="1"/>
              <a:t>c</a:t>
            </a:r>
            <a:endParaRPr lang="ru-RU" sz="1500" dirty="0"/>
          </a:p>
          <a:p>
            <a:r>
              <a:rPr lang="ru-RU" sz="1500" dirty="0"/>
              <a:t>3.0	2006	2,6 ГГц	32 бит	                                            41,6 Гбайт/</a:t>
            </a:r>
            <a:r>
              <a:rPr lang="ru-RU" sz="1500" dirty="0" err="1"/>
              <a:t>c</a:t>
            </a:r>
            <a:endParaRPr lang="ru-RU" sz="1500" dirty="0"/>
          </a:p>
          <a:p>
            <a:r>
              <a:rPr lang="ru-RU" sz="1500" dirty="0"/>
              <a:t>3.1	2008	3,2 ГГц         32 бит	                                            51,6 Гбайт/</a:t>
            </a:r>
            <a:r>
              <a:rPr lang="ru-RU" sz="1500" dirty="0" err="1"/>
              <a:t>c</a:t>
            </a:r>
            <a:endParaRPr lang="en-US" sz="1500" dirty="0" smtClean="0"/>
          </a:p>
          <a:p>
            <a:endParaRPr lang="ru-RU" sz="2400" dirty="0"/>
          </a:p>
        </p:txBody>
      </p:sp>
      <p:pic>
        <p:nvPicPr>
          <p:cNvPr id="4" name="Рисунок 3" descr="apps_pc_diagram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4124325"/>
            <a:ext cx="3810000" cy="2733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Спецификации </a:t>
            </a:r>
            <a:r>
              <a:rPr lang="ru-RU" sz="2000" dirty="0" err="1"/>
              <a:t>RapidIO</a:t>
            </a:r>
            <a:r>
              <a:rPr lang="ru-RU" sz="2000" dirty="0"/>
              <a:t> определяют физический (соответствует физическому и канальному уровню модели OSI), транспортный (соответствует сетевому уровню модели OSI) и логический (соответствует транспортному уровню модели OSI) </a:t>
            </a:r>
            <a:r>
              <a:rPr lang="ru-RU" sz="2000" dirty="0" smtClean="0"/>
              <a:t>уровни</a:t>
            </a:r>
            <a:r>
              <a:rPr lang="en-US" sz="2000" dirty="0" smtClean="0"/>
              <a:t>.</a:t>
            </a:r>
          </a:p>
          <a:p>
            <a:r>
              <a:rPr lang="ru-RU" sz="1200" dirty="0" smtClean="0"/>
              <a:t>Скорость	«Сырая», </a:t>
            </a:r>
            <a:r>
              <a:rPr lang="ru-RU" sz="1200" dirty="0" err="1" smtClean="0"/>
              <a:t>Гбод</a:t>
            </a:r>
            <a:r>
              <a:rPr lang="ru-RU" sz="1200" dirty="0" smtClean="0"/>
              <a:t>	«</a:t>
            </a:r>
            <a:r>
              <a:rPr lang="ru-RU" sz="1200" dirty="0" err="1" smtClean="0"/>
              <a:t>Рафини</a:t>
            </a:r>
            <a:r>
              <a:rPr lang="ru-RU" sz="1200" dirty="0" smtClean="0"/>
              <a:t> </a:t>
            </a:r>
            <a:r>
              <a:rPr lang="ru-RU" sz="1200" dirty="0" err="1" smtClean="0"/>
              <a:t>рованная</a:t>
            </a:r>
            <a:r>
              <a:rPr lang="ru-RU" sz="1200" dirty="0" smtClean="0"/>
              <a:t>», Гбит/с</a:t>
            </a:r>
          </a:p>
          <a:p>
            <a:endParaRPr lang="ru-RU" sz="1200" dirty="0" smtClean="0"/>
          </a:p>
          <a:p>
            <a:r>
              <a:rPr lang="ru-RU" sz="1200" dirty="0" smtClean="0"/>
              <a:t>Низкая	</a:t>
            </a:r>
            <a:r>
              <a:rPr lang="en-US" sz="1200" dirty="0" smtClean="0"/>
              <a:t>                                  </a:t>
            </a:r>
            <a:r>
              <a:rPr lang="ru-RU" sz="1200" dirty="0" smtClean="0"/>
              <a:t>1, 250	</a:t>
            </a:r>
            <a:r>
              <a:rPr lang="en-US" sz="1200" dirty="0" smtClean="0"/>
              <a:t>                                                              </a:t>
            </a:r>
            <a:r>
              <a:rPr lang="ru-RU" sz="1200" dirty="0" smtClean="0"/>
              <a:t>1,0</a:t>
            </a:r>
          </a:p>
          <a:p>
            <a:endParaRPr lang="ru-RU" sz="1200" dirty="0" smtClean="0"/>
          </a:p>
          <a:p>
            <a:r>
              <a:rPr lang="ru-RU" sz="1200" dirty="0" smtClean="0"/>
              <a:t>Средняя</a:t>
            </a:r>
            <a:r>
              <a:rPr lang="en-US" sz="1200" dirty="0" smtClean="0"/>
              <a:t>                            </a:t>
            </a:r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ru-RU" sz="1200" dirty="0" smtClean="0"/>
              <a:t>2, 500	</a:t>
            </a:r>
            <a:r>
              <a:rPr lang="en-US" sz="1200" dirty="0" smtClean="0"/>
              <a:t>                                                              </a:t>
            </a:r>
            <a:r>
              <a:rPr lang="ru-RU" sz="1200" dirty="0" smtClean="0"/>
              <a:t>2,0</a:t>
            </a:r>
          </a:p>
          <a:p>
            <a:endParaRPr lang="ru-RU" sz="1200" dirty="0" smtClean="0"/>
          </a:p>
          <a:p>
            <a:r>
              <a:rPr lang="ru-RU" sz="1200" dirty="0" smtClean="0"/>
              <a:t>Высокая	</a:t>
            </a:r>
            <a:r>
              <a:rPr lang="en-US" sz="1200" dirty="0" smtClean="0"/>
              <a:t>                                   </a:t>
            </a:r>
            <a:r>
              <a:rPr lang="ru-RU" sz="1200" dirty="0" smtClean="0"/>
              <a:t>3, 125	</a:t>
            </a:r>
            <a:r>
              <a:rPr lang="en-US" sz="1200" dirty="0" smtClean="0"/>
              <a:t>                                                              </a:t>
            </a:r>
            <a:r>
              <a:rPr lang="ru-RU" sz="1200" dirty="0" smtClean="0"/>
              <a:t>2,5</a:t>
            </a:r>
            <a:endParaRPr lang="en-US" sz="1200" dirty="0" smtClean="0"/>
          </a:p>
          <a:p>
            <a:endParaRPr lang="ru-RU" sz="1200" dirty="0"/>
          </a:p>
        </p:txBody>
      </p:sp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4643446"/>
            <a:ext cx="3929090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800" b="1" dirty="0" err="1"/>
              <a:t>InfiniBand</a:t>
            </a:r>
            <a:r>
              <a:rPr lang="ru-RU" sz="1800" b="1" dirty="0"/>
              <a:t> </a:t>
            </a:r>
            <a:r>
              <a:rPr lang="ru-RU" sz="1800" dirty="0"/>
              <a:t>-Подобно PCI </a:t>
            </a:r>
            <a:r>
              <a:rPr lang="ru-RU" sz="1800" dirty="0" err="1"/>
              <a:t>Express</a:t>
            </a:r>
            <a:r>
              <a:rPr lang="ru-RU" sz="1800" dirty="0"/>
              <a:t>, </a:t>
            </a:r>
            <a:r>
              <a:rPr lang="ru-RU" sz="1800" dirty="0" err="1"/>
              <a:t>Infiniband</a:t>
            </a:r>
            <a:r>
              <a:rPr lang="ru-RU" sz="1800" dirty="0"/>
              <a:t> использует двунаправленную последовательную шину. Базовая скорость — 2,5 </a:t>
            </a:r>
            <a:r>
              <a:rPr lang="ru-RU" sz="1800" dirty="0" smtClean="0"/>
              <a:t>Гбит/с</a:t>
            </a:r>
            <a:endParaRPr lang="en-US" sz="1800" dirty="0" smtClean="0"/>
          </a:p>
          <a:p>
            <a:r>
              <a:rPr lang="ru-RU" sz="1800" dirty="0"/>
              <a:t>Базовая скорость 1х шины для режима FDR составляет 14.0625 Гбит/с, а для EDR 25.78125 Гбит/с. Режимы FDR и EDR используют кодирование 64/66B.</a:t>
            </a:r>
          </a:p>
          <a:p>
            <a:endParaRPr lang="ru-RU" sz="18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929198"/>
            <a:ext cx="5213985" cy="903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nfinib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714356"/>
            <a:ext cx="300037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230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Шины PCI Express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Шины PCI Express</dc:title>
  <dc:creator>V</dc:creator>
  <cp:lastModifiedBy>V</cp:lastModifiedBy>
  <cp:revision>6</cp:revision>
  <dcterms:created xsi:type="dcterms:W3CDTF">2011-12-24T16:29:47Z</dcterms:created>
  <dcterms:modified xsi:type="dcterms:W3CDTF">2011-12-24T17:27:27Z</dcterms:modified>
</cp:coreProperties>
</file>